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68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6" r:id="rId13"/>
    <p:sldId id="277" r:id="rId14"/>
    <p:sldId id="278" r:id="rId15"/>
    <p:sldId id="270" r:id="rId16"/>
    <p:sldId id="257" r:id="rId17"/>
    <p:sldId id="275" r:id="rId18"/>
    <p:sldId id="271" r:id="rId19"/>
    <p:sldId id="272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8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759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3047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3046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6843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1752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78489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98725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34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5427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4009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7098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53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1510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11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7545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7217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F8F45F-5B17-4ACB-B676-F594A95FFE76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BED1FE0-08AD-4F74-9F75-58A7DD98BE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0730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3517CE-3D73-4D94-8CAD-AB2B450E7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2724574"/>
            <a:ext cx="8626303" cy="1646302"/>
          </a:xfrm>
        </p:spPr>
        <p:txBody>
          <a:bodyPr/>
          <a:lstStyle/>
          <a:p>
            <a:r>
              <a:rPr lang="ru-RU" sz="4800" dirty="0"/>
              <a:t>Исследовательский проект по НИС</a:t>
            </a:r>
            <a:r>
              <a:rPr lang="en-US" sz="4800" dirty="0"/>
              <a:t> “</a:t>
            </a:r>
            <a:r>
              <a:rPr lang="ru-RU" sz="4800" dirty="0"/>
              <a:t>Анализ данных в </a:t>
            </a:r>
            <a:r>
              <a:rPr lang="en-US" sz="4800" dirty="0"/>
              <a:t>Python”</a:t>
            </a:r>
            <a:r>
              <a:rPr lang="ru-RU" sz="4800" dirty="0"/>
              <a:t>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61EDB48-B393-4826-AF30-3C1FB54094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65221" y="5216693"/>
            <a:ext cx="5243022" cy="1290787"/>
          </a:xfrm>
        </p:spPr>
        <p:txBody>
          <a:bodyPr/>
          <a:lstStyle/>
          <a:p>
            <a:r>
              <a:rPr lang="ru-RU" dirty="0"/>
              <a:t>Студенты 2 курса ПИ </a:t>
            </a:r>
            <a:r>
              <a:rPr lang="ru-RU" dirty="0" err="1"/>
              <a:t>Гогаев</a:t>
            </a:r>
            <a:r>
              <a:rPr lang="ru-RU" dirty="0"/>
              <a:t> </a:t>
            </a:r>
            <a:r>
              <a:rPr lang="ru-RU" dirty="0" err="1"/>
              <a:t>Бадма</a:t>
            </a:r>
            <a:r>
              <a:rPr lang="ru-RU" dirty="0"/>
              <a:t>, </a:t>
            </a:r>
          </a:p>
          <a:p>
            <a:r>
              <a:rPr lang="ru-RU" dirty="0"/>
              <a:t>Гуреев Александр</a:t>
            </a:r>
          </a:p>
        </p:txBody>
      </p:sp>
    </p:spTree>
    <p:extLst>
      <p:ext uri="{BB962C8B-B14F-4D97-AF65-F5344CB8AC3E}">
        <p14:creationId xmlns:p14="http://schemas.microsoft.com/office/powerpoint/2010/main" val="2519783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65D22-75E9-437C-A41D-B80C97EC7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5B10EC-F619-47D7-9DE8-33FA640AC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0868C9D-6CDF-4496-821C-4A1B06085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680" y="1174087"/>
            <a:ext cx="4981575" cy="48672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8ED647-01AD-4055-907E-744165684788}"/>
              </a:ext>
            </a:extLst>
          </p:cNvPr>
          <p:cNvSpPr txBox="1"/>
          <p:nvPr/>
        </p:nvSpPr>
        <p:spPr>
          <a:xfrm>
            <a:off x="677334" y="5819796"/>
            <a:ext cx="7590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Как видим из круговой диаграммы большинство фильмов принадлежат 3 возрастным рейтингам - это 6+, 13+ и 16+</a:t>
            </a:r>
          </a:p>
        </p:txBody>
      </p:sp>
    </p:spTree>
    <p:extLst>
      <p:ext uri="{BB962C8B-B14F-4D97-AF65-F5344CB8AC3E}">
        <p14:creationId xmlns:p14="http://schemas.microsoft.com/office/powerpoint/2010/main" val="231884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DE3750-33F8-4F04-9721-FA7F0861B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DD3AAF-5527-4363-A39A-A1069A970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273485-0FA1-4A18-B32A-74063EF5E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743" y="855463"/>
            <a:ext cx="6927850" cy="539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84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937007-3A43-4CE8-89F7-31ED8E36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3600" dirty="0"/>
              <a:t>Интерпретация значений коэффициентов бинарной регрессии</a:t>
            </a:r>
            <a:br>
              <a:rPr lang="ru-RU" sz="3600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1135D7-2223-4597-9753-F3762F0FF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l"/>
            <a:endParaRPr lang="ru-RU" b="0" i="0" dirty="0">
              <a:solidFill>
                <a:srgbClr val="D5D5D5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900" dirty="0"/>
              <a:t>Увеличение рейтинга </a:t>
            </a:r>
            <a:r>
              <a:rPr lang="ru-RU" sz="1900" dirty="0" err="1"/>
              <a:t>Meta</a:t>
            </a:r>
            <a:r>
              <a:rPr lang="ru-RU" sz="1900" dirty="0"/>
              <a:t> </a:t>
            </a:r>
            <a:r>
              <a:rPr lang="ru-RU" sz="1900" dirty="0" err="1"/>
              <a:t>Score</a:t>
            </a:r>
            <a:r>
              <a:rPr lang="ru-RU" sz="1900" dirty="0"/>
              <a:t> на 1 увеличивает шансы высокой оценки фильма на 10 %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900" dirty="0"/>
              <a:t>Каждый следующий год уменьшает шансы высокой оценки фильма на 6 %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900" dirty="0"/>
              <a:t>Увеличение длительности фильма на 1 минуту увеличивает шансы высокой оценки фильма на 3 %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900" dirty="0"/>
              <a:t>Хорроры оценивают хуже, чем драмы с вероятностью почти в 2 раза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900" dirty="0"/>
              <a:t>Биографии оценивают лучше, чем драмы с вероятностью в 2,5 раза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900" dirty="0"/>
              <a:t>Приключения оценивают хуже, чем драмы с вероятностью на 43 % меньше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900" dirty="0"/>
              <a:t>Анимацию оценивают лучше, чем драмы с вероятностью почти в 7 раз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9827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9FF377-7A34-41EB-9C9A-A0F2C5A0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/>
              <a:t>Кластерный анализ данных</a:t>
            </a:r>
            <a:br>
              <a:rPr lang="ru-RU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670B03-9D6F-4DF8-8404-4F00CC3DE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ru-RU" dirty="0"/>
              <a:t>Кластер 0: Недавно вышедшие фильмы со средним рейтингом</a:t>
            </a:r>
          </a:p>
          <a:p>
            <a:pPr algn="l"/>
            <a:r>
              <a:rPr lang="ru-RU" dirty="0"/>
              <a:t>Кластер 1: Старые фильмы с высоким рейтингом(бессмертная классика)</a:t>
            </a:r>
          </a:p>
          <a:p>
            <a:pPr algn="l"/>
            <a:r>
              <a:rPr lang="ru-RU" dirty="0"/>
              <a:t>Кластер 2: Недавно вышедшие фильмы с высоким рейтингом</a:t>
            </a:r>
          </a:p>
          <a:p>
            <a:pPr algn="l"/>
            <a:r>
              <a:rPr lang="ru-RU" dirty="0"/>
              <a:t>Кластер 3: Фильмы, вышедшие примерно в 90-ые, со средним рейтингом</a:t>
            </a:r>
          </a:p>
          <a:p>
            <a:pPr algn="l"/>
            <a:r>
              <a:rPr lang="ru-RU" dirty="0"/>
              <a:t>Кластер 4: Фильмы с высоким рейтингом, вышедшие примерно в 90-ые годы</a:t>
            </a:r>
          </a:p>
          <a:p>
            <a:pPr algn="l"/>
            <a:r>
              <a:rPr lang="ru-RU" dirty="0"/>
              <a:t>Кластер 5: Недавно вышедшие фильмы с низким рейтингом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5072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9AD7E-340C-4BE2-A649-93C2F02D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6335" y="2129367"/>
            <a:ext cx="8596668" cy="1826581"/>
          </a:xfrm>
        </p:spPr>
        <p:txBody>
          <a:bodyPr>
            <a:normAutofit/>
          </a:bodyPr>
          <a:lstStyle/>
          <a:p>
            <a:r>
              <a:rPr lang="ru-RU" sz="6600" dirty="0"/>
              <a:t>Выводы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5B894AF-31E0-4802-9497-A912C2925F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112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9AD7E-340C-4BE2-A649-93C2F02D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6335" y="2129367"/>
            <a:ext cx="8596668" cy="1826581"/>
          </a:xfrm>
        </p:spPr>
        <p:txBody>
          <a:bodyPr>
            <a:normAutofit/>
          </a:bodyPr>
          <a:lstStyle/>
          <a:p>
            <a:r>
              <a:rPr lang="ru-RU" sz="6600" dirty="0"/>
              <a:t>Часть 2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5B894AF-31E0-4802-9497-A912C2925F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2377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F0C04F-A8DD-4452-8A3E-FA320AC6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ru-RU" sz="2800" dirty="0">
              <a:latin typeface="+mn-lt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5D78DF-D15F-427F-8A6A-4FB6F0577F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71C0925-F696-46AF-BEEF-03801434A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6721" y="0"/>
            <a:ext cx="1334416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4516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BAF245-FE84-45D8-9E0F-912F8F2A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14B091-EC5C-4860-96C7-42CF98BD1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ru-RU" sz="2000" dirty="0"/>
              <a:t>У популярной среди современной молодежи игры War </a:t>
            </a:r>
            <a:r>
              <a:rPr lang="ru-RU" sz="2000" dirty="0" err="1"/>
              <a:t>Thunder</a:t>
            </a:r>
            <a:r>
              <a:rPr lang="ru-RU" sz="2000" dirty="0"/>
              <a:t> есть своя аналогия Википедии, в которой хранится много информации об игровой технике. Каждая техника относится к одному из существующих "деревьев исследования" какой-либо нации в игре.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4BF91CB-D5B2-434E-807A-260E0EAF1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01" y="3600116"/>
            <a:ext cx="4297924" cy="254943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8DF64BB-739F-4DAF-AA15-1B5646124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712" y="3600116"/>
            <a:ext cx="4297924" cy="254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052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7F4677-7DD2-44BB-AAB8-F78F4228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33" y="609600"/>
            <a:ext cx="8596668" cy="1320800"/>
          </a:xfrm>
        </p:spPr>
        <p:txBody>
          <a:bodyPr/>
          <a:lstStyle/>
          <a:p>
            <a:r>
              <a:rPr lang="ru-RU" dirty="0"/>
              <a:t>Задачи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EF68C2-017D-45C6-976D-E84280CD7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638299"/>
            <a:ext cx="9725509" cy="439036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ru-RU" sz="2600" dirty="0"/>
              <a:t>Задача</a:t>
            </a:r>
            <a:r>
              <a:rPr lang="en-US" sz="2600" dirty="0"/>
              <a:t>: </a:t>
            </a:r>
          </a:p>
          <a:p>
            <a:pPr marL="0" indent="0">
              <a:buNone/>
            </a:pPr>
            <a:r>
              <a:rPr lang="ru-RU" sz="2600" dirty="0"/>
              <a:t>Собрать </a:t>
            </a:r>
            <a:r>
              <a:rPr lang="ru-RU" sz="2600" dirty="0" err="1"/>
              <a:t>датасет</a:t>
            </a:r>
            <a:r>
              <a:rPr lang="ru-RU" sz="2600" dirty="0"/>
              <a:t> с информацией о технике, которая находится в игре; полученные данные поместить в файл.</a:t>
            </a:r>
            <a:br>
              <a:rPr lang="ru-RU" sz="2600" dirty="0"/>
            </a:br>
            <a:r>
              <a:rPr lang="ru-RU" sz="2600" dirty="0"/>
              <a:t>Файл должен содержать 11 колонок, в которых будут храниться:</a:t>
            </a:r>
            <a:br>
              <a:rPr lang="ru-RU" sz="2600" dirty="0"/>
            </a:br>
            <a:endParaRPr lang="ru-RU" sz="2600" dirty="0"/>
          </a:p>
          <a:p>
            <a:r>
              <a:rPr lang="ru-RU" sz="2600" dirty="0"/>
              <a:t>URL - ссылка на статью о технике</a:t>
            </a:r>
          </a:p>
          <a:p>
            <a:r>
              <a:rPr lang="ru-RU" sz="2600" dirty="0" err="1"/>
              <a:t>Tank</a:t>
            </a:r>
            <a:r>
              <a:rPr lang="ru-RU" sz="2600" dirty="0"/>
              <a:t> Name - название техники</a:t>
            </a:r>
          </a:p>
          <a:p>
            <a:r>
              <a:rPr lang="ru-RU" sz="2600" dirty="0" err="1"/>
              <a:t>Nation</a:t>
            </a:r>
            <a:r>
              <a:rPr lang="ru-RU" sz="2600" dirty="0"/>
              <a:t> - нация, к которой относится техника</a:t>
            </a:r>
          </a:p>
          <a:p>
            <a:r>
              <a:rPr lang="ru-RU" sz="2600" dirty="0" err="1"/>
              <a:t>Rank</a:t>
            </a:r>
            <a:r>
              <a:rPr lang="ru-RU" sz="2600" dirty="0"/>
              <a:t> - ранг техники в дереве исследования</a:t>
            </a:r>
          </a:p>
          <a:p>
            <a:r>
              <a:rPr lang="ru-RU" sz="2600" dirty="0" err="1"/>
              <a:t>Battle</a:t>
            </a:r>
            <a:r>
              <a:rPr lang="ru-RU" sz="2600" dirty="0"/>
              <a:t> Ratings - боевые рейтинги в трех основных режимах игры</a:t>
            </a:r>
          </a:p>
          <a:p>
            <a:r>
              <a:rPr lang="ru-RU" sz="2600" dirty="0" err="1"/>
              <a:t>Tank</a:t>
            </a:r>
            <a:r>
              <a:rPr lang="ru-RU" sz="2600" dirty="0"/>
              <a:t> Class - класс техники</a:t>
            </a:r>
          </a:p>
          <a:p>
            <a:r>
              <a:rPr lang="ru-RU" sz="2600" dirty="0"/>
              <a:t>Research Cost - необходимое кол-во очков исследования для прокачки техники</a:t>
            </a:r>
          </a:p>
          <a:p>
            <a:r>
              <a:rPr lang="ru-RU" sz="2600" dirty="0" err="1"/>
              <a:t>Purchase</a:t>
            </a:r>
            <a:r>
              <a:rPr lang="ru-RU" sz="2600" dirty="0"/>
              <a:t> Cost - необходимое кол-во игровой валюты для покупки техники</a:t>
            </a:r>
          </a:p>
          <a:p>
            <a:r>
              <a:rPr lang="ru-RU" sz="2600" dirty="0" err="1"/>
              <a:t>Dignities</a:t>
            </a:r>
            <a:r>
              <a:rPr lang="ru-RU" sz="2600" dirty="0"/>
              <a:t> - сильные стороны техники/ее достоинства</a:t>
            </a:r>
          </a:p>
          <a:p>
            <a:r>
              <a:rPr lang="ru-RU" sz="2600" dirty="0" err="1"/>
              <a:t>Disadvantages</a:t>
            </a:r>
            <a:r>
              <a:rPr lang="ru-RU" sz="2600" dirty="0"/>
              <a:t> - слабые стороны техники/ее недостатки</a:t>
            </a:r>
          </a:p>
          <a:p>
            <a:r>
              <a:rPr lang="ru-RU" sz="2600" dirty="0" err="1"/>
              <a:t>Description</a:t>
            </a:r>
            <a:r>
              <a:rPr lang="ru-RU" sz="2600" dirty="0"/>
              <a:t> - описательная информация о технике (история создания, стиль игры и другое).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598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BF36F3-D52C-493F-B668-0066C9536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622" y="609600"/>
            <a:ext cx="8596668" cy="1320800"/>
          </a:xfrm>
        </p:spPr>
        <p:txBody>
          <a:bodyPr/>
          <a:lstStyle/>
          <a:p>
            <a:r>
              <a:rPr lang="ru-RU" dirty="0"/>
              <a:t>Результаты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D290F3-AAC1-41AF-9A2D-4224EB793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71AA46-B654-42C1-8DF1-CB6FDAE7F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22" y="1376395"/>
            <a:ext cx="9154691" cy="410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30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9AD7E-340C-4BE2-A649-93C2F02D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6335" y="2129367"/>
            <a:ext cx="8596668" cy="1826581"/>
          </a:xfrm>
        </p:spPr>
        <p:txBody>
          <a:bodyPr>
            <a:normAutofit/>
          </a:bodyPr>
          <a:lstStyle/>
          <a:p>
            <a:r>
              <a:rPr lang="ru-RU" sz="6600" dirty="0"/>
              <a:t>Часть 1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5B894AF-31E0-4802-9497-A912C2925F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5806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E23C7F-8BCA-4E77-A196-E0AC7E52FA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214034"/>
            <a:ext cx="7766936" cy="1646302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A14DCEB-19FD-46FA-992B-D8161F4812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1922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CBA554-A4A0-4612-B1FC-97AF9927F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6BE7AA-7A2C-4CAF-B5B1-1BB3A8A87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1. Описать </a:t>
            </a:r>
            <a:r>
              <a:rPr lang="ru-RU" dirty="0" err="1"/>
              <a:t>датасет</a:t>
            </a:r>
            <a:endParaRPr lang="ru-RU" dirty="0"/>
          </a:p>
          <a:p>
            <a:r>
              <a:rPr lang="ru-RU" dirty="0"/>
              <a:t>2. Произвести предобработку данных</a:t>
            </a:r>
          </a:p>
          <a:p>
            <a:r>
              <a:rPr lang="ru-RU" dirty="0"/>
              <a:t>3. Исследовать зависимости и взаимосвязи</a:t>
            </a:r>
          </a:p>
          <a:p>
            <a:r>
              <a:rPr lang="ru-RU" dirty="0"/>
              <a:t>4. Провести статистический анализ</a:t>
            </a:r>
          </a:p>
          <a:p>
            <a:r>
              <a:rPr lang="ru-RU" dirty="0"/>
              <a:t>5. Провести описательную статистику</a:t>
            </a:r>
          </a:p>
          <a:p>
            <a:r>
              <a:rPr lang="ru-RU" dirty="0"/>
              <a:t>6. Построение моделей</a:t>
            </a:r>
          </a:p>
          <a:p>
            <a:r>
              <a:rPr lang="ru-RU" dirty="0"/>
              <a:t>7. Кластерный анализ</a:t>
            </a:r>
          </a:p>
          <a:p>
            <a:r>
              <a:rPr lang="ru-RU" dirty="0"/>
              <a:t>8. Интерпретировать результаты </a:t>
            </a:r>
          </a:p>
          <a:p>
            <a:r>
              <a:rPr lang="ru-RU" dirty="0"/>
              <a:t>9. Подвести итог</a:t>
            </a:r>
          </a:p>
        </p:txBody>
      </p:sp>
    </p:spTree>
    <p:extLst>
      <p:ext uri="{BB962C8B-B14F-4D97-AF65-F5344CB8AC3E}">
        <p14:creationId xmlns:p14="http://schemas.microsoft.com/office/powerpoint/2010/main" val="620000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FD92CE-9A20-4B33-8D25-E8B4C987B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Гипотезы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9D2085-A54E-4392-B94E-112CE41B9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algn="l">
              <a:buFont typeface="+mj-lt"/>
              <a:buAutoNum type="arabicPeriod"/>
            </a:pPr>
            <a:r>
              <a:rPr lang="ru-RU" dirty="0"/>
              <a:t>Фильмы определенных жанров имеют более высокий рейтинг.</a:t>
            </a:r>
          </a:p>
          <a:p>
            <a:pPr algn="l">
              <a:buFont typeface="+mj-lt"/>
              <a:buAutoNum type="arabicPeriod"/>
            </a:pPr>
            <a:r>
              <a:rPr lang="ru-RU" dirty="0"/>
              <a:t>Фильмы с участием определенных актеров или режиссеров имеют более высокий рейтинг.</a:t>
            </a:r>
          </a:p>
          <a:p>
            <a:pPr algn="l">
              <a:buFont typeface="+mj-lt"/>
              <a:buAutoNum type="arabicPeriod"/>
            </a:pPr>
            <a:r>
              <a:rPr lang="ru-RU" dirty="0"/>
              <a:t>Существует зависимость между продолжительностью фильма и его рейтингом.</a:t>
            </a:r>
          </a:p>
          <a:p>
            <a:pPr algn="l">
              <a:buFont typeface="+mj-lt"/>
              <a:buAutoNum type="arabicPeriod"/>
            </a:pPr>
            <a:r>
              <a:rPr lang="ru-RU" dirty="0"/>
              <a:t>Фильмы с высоким </a:t>
            </a:r>
            <a:r>
              <a:rPr lang="ru-RU" dirty="0" err="1"/>
              <a:t>Meta</a:t>
            </a:r>
            <a:r>
              <a:rPr lang="ru-RU" dirty="0"/>
              <a:t> </a:t>
            </a:r>
            <a:r>
              <a:rPr lang="ru-RU" dirty="0" err="1"/>
              <a:t>Score</a:t>
            </a:r>
            <a:r>
              <a:rPr lang="ru-RU" dirty="0"/>
              <a:t> имеют более высокий рейтинг.</a:t>
            </a:r>
          </a:p>
          <a:p>
            <a:pPr algn="l">
              <a:buFont typeface="+mj-lt"/>
              <a:buAutoNum type="arabicPeriod"/>
            </a:pPr>
            <a:r>
              <a:rPr lang="ru-RU" dirty="0"/>
              <a:t>Чем старше фильм, тем рейтинг выше (Раньше было лучше?)</a:t>
            </a:r>
          </a:p>
          <a:p>
            <a:pPr algn="l">
              <a:buFont typeface="+mj-lt"/>
              <a:buAutoNum type="arabicPeriod"/>
            </a:pPr>
            <a:r>
              <a:rPr lang="ru-RU" dirty="0"/>
              <a:t>У Квентина Тарантино самые </a:t>
            </a:r>
            <a:r>
              <a:rPr lang="ru-RU" dirty="0" err="1"/>
              <a:t>высокооцененные</a:t>
            </a:r>
            <a:r>
              <a:rPr lang="ru-RU" dirty="0"/>
              <a:t> фильмы?</a:t>
            </a:r>
          </a:p>
          <a:p>
            <a:pPr algn="l">
              <a:buFont typeface="+mj-lt"/>
              <a:buAutoNum type="arabicPeriod"/>
            </a:pPr>
            <a:r>
              <a:rPr lang="ru-RU" dirty="0"/>
              <a:t>Рейтинг на IMDB и на </a:t>
            </a:r>
            <a:r>
              <a:rPr lang="ru-RU" dirty="0" err="1"/>
              <a:t>Meta</a:t>
            </a:r>
            <a:r>
              <a:rPr lang="ru-RU" dirty="0"/>
              <a:t> </a:t>
            </a:r>
            <a:r>
              <a:rPr lang="ru-RU" dirty="0" err="1"/>
              <a:t>Score</a:t>
            </a:r>
            <a:r>
              <a:rPr lang="ru-RU" dirty="0"/>
              <a:t> сильно коррелируют друг с другом</a:t>
            </a:r>
          </a:p>
          <a:p>
            <a:pPr algn="l">
              <a:buFont typeface="+mj-lt"/>
              <a:buAutoNum type="arabicPeriod"/>
            </a:pPr>
            <a:r>
              <a:rPr lang="ru-RU" dirty="0"/>
              <a:t>Фильмы с участием Леонардо </a:t>
            </a:r>
            <a:r>
              <a:rPr lang="ru-RU" dirty="0" err="1"/>
              <a:t>Ди</a:t>
            </a:r>
            <a:r>
              <a:rPr lang="ru-RU" dirty="0"/>
              <a:t> Каприо имеют в среднем более высокий рейтинг.</a:t>
            </a:r>
          </a:p>
          <a:p>
            <a:pPr algn="l">
              <a:buFont typeface="+mj-lt"/>
              <a:buAutoNum type="arabicPeriod"/>
            </a:pPr>
            <a:r>
              <a:rPr lang="ru-RU" dirty="0"/>
              <a:t>Фильмы с возрастным рейтингом 18+ имеют более низкий рейтинг.</a:t>
            </a:r>
          </a:p>
          <a:p>
            <a:pPr algn="l">
              <a:buFont typeface="+mj-lt"/>
              <a:buAutoNum type="arabicPeriod"/>
            </a:pPr>
            <a:r>
              <a:rPr lang="ru-RU" dirty="0"/>
              <a:t>Анимированные фильмы длятся в среднем меньше, чем остальные (из-за сложности производства анимации)</a:t>
            </a:r>
          </a:p>
        </p:txBody>
      </p:sp>
    </p:spTree>
    <p:extLst>
      <p:ext uri="{BB962C8B-B14F-4D97-AF65-F5344CB8AC3E}">
        <p14:creationId xmlns:p14="http://schemas.microsoft.com/office/powerpoint/2010/main" val="857131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618739-1228-4125-A92A-9978656F7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DDCCA1-A882-4A47-A648-6399F3709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9F4B40-42C5-46B3-BF81-90FF4C262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096767"/>
            <a:ext cx="8717848" cy="4944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27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8EB1F3-D1FE-44AB-8B67-C5978FE8D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B46B37-DAED-4F76-AED5-210E3127F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11DEEA9-EAB6-4251-BFAE-B86BDACDA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093453"/>
            <a:ext cx="8717848" cy="494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315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FCEA09-824C-41E3-9216-77576B89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FFDF57-689E-44CB-B61C-FBEAD334A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943782-8A53-48D6-B245-87012F072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093453"/>
            <a:ext cx="8717848" cy="494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57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8A3F71-96DF-4C93-A420-5C5286175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2FCE64-656F-4023-97B3-27C9BFB73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91C08B-0703-4C1F-8D29-20B8834AD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430" y="1123950"/>
            <a:ext cx="6848475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638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B17101-3171-49D2-A816-68EDA32C2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3B3163-81C3-470A-A245-B28F63B6F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07EE962-F70A-4389-B278-8B48ACFFA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768" y="933450"/>
            <a:ext cx="6781800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080503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119</TotalTime>
  <Words>531</Words>
  <Application>Microsoft Office PowerPoint</Application>
  <PresentationFormat>Широкоэкранный</PresentationFormat>
  <Paragraphs>62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Arial</vt:lpstr>
      <vt:lpstr>Roboto</vt:lpstr>
      <vt:lpstr>Trebuchet MS</vt:lpstr>
      <vt:lpstr>Wingdings 3</vt:lpstr>
      <vt:lpstr>Аспект</vt:lpstr>
      <vt:lpstr>Исследовательский проект по НИС “Анализ данных в Python” </vt:lpstr>
      <vt:lpstr>Часть 1 </vt:lpstr>
      <vt:lpstr>Задачи исследования</vt:lpstr>
      <vt:lpstr>Гипотезы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Интерпретация значений коэффициентов бинарной регрессии </vt:lpstr>
      <vt:lpstr>Кластерный анализ данных </vt:lpstr>
      <vt:lpstr>Выводы</vt:lpstr>
      <vt:lpstr>Часть 2 </vt:lpstr>
      <vt:lpstr>Презентация PowerPoint</vt:lpstr>
      <vt:lpstr>Введение</vt:lpstr>
      <vt:lpstr>Задачи исследования</vt:lpstr>
      <vt:lpstr>Результаты: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Исследовательский проект по НИС “Анализ данных в Python”</dc:title>
  <dc:creator>Александр Гуреев</dc:creator>
  <cp:lastModifiedBy>Александр Гуреев</cp:lastModifiedBy>
  <cp:revision>7</cp:revision>
  <dcterms:created xsi:type="dcterms:W3CDTF">2024-02-25T21:17:49Z</dcterms:created>
  <dcterms:modified xsi:type="dcterms:W3CDTF">2024-02-26T04:19:19Z</dcterms:modified>
</cp:coreProperties>
</file>

<file path=docProps/thumbnail.jpeg>
</file>